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7/31/2024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8096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56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69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6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4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5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1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43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4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4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7/31/2024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46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Walking Turtle">
            <a:extLst>
              <a:ext uri="{FF2B5EF4-FFF2-40B4-BE49-F238E27FC236}">
                <a16:creationId xmlns:a16="http://schemas.microsoft.com/office/drawing/2014/main" id="{C0721AA7-9982-9106-417A-63805083C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-1"/>
            <a:ext cx="1219197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D1D744-9969-4FA2-8008-BD8BF5A93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65730" y="-154272"/>
            <a:ext cx="3511296" cy="53492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DAE8A-0297-F39E-78AA-390B11CD8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3491" y="1249332"/>
            <a:ext cx="4387875" cy="1955877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Safety improvement measures for Arizona Roadways</a:t>
            </a:r>
          </a:p>
        </p:txBody>
      </p:sp>
    </p:spTree>
    <p:extLst>
      <p:ext uri="{BB962C8B-B14F-4D97-AF65-F5344CB8AC3E}">
        <p14:creationId xmlns:p14="http://schemas.microsoft.com/office/powerpoint/2010/main" val="361473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A27A-D9EB-97D6-419F-F3F12835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Highway Safety Improvement Program (HSIP)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4163-A29B-1DC7-B88A-87EA03AE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2012, the Arizona Association of County Engineers working for the US Department of Transportation prepared a proposal to launch the HSIP. </a:t>
            </a:r>
          </a:p>
        </p:txBody>
      </p:sp>
    </p:spTree>
    <p:extLst>
      <p:ext uri="{BB962C8B-B14F-4D97-AF65-F5344CB8AC3E}">
        <p14:creationId xmlns:p14="http://schemas.microsoft.com/office/powerpoint/2010/main" val="254478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9A02-9446-145A-3379-F476001D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032096"/>
            <a:ext cx="9144000" cy="669956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HSIP Funding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F30234-4A3B-CF76-3ADD-A5FF29C6D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96" y="1702052"/>
            <a:ext cx="7648640" cy="439998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7FAC7E-D275-FE76-8F74-55CDCEFC2C5A}"/>
              </a:ext>
            </a:extLst>
          </p:cNvPr>
          <p:cNvSpPr txBox="1"/>
          <p:nvPr/>
        </p:nvSpPr>
        <p:spPr>
          <a:xfrm>
            <a:off x="9261695" y="1883121"/>
            <a:ext cx="173826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As shown in the graph, overall HSIP funding ranged from $25M-$77M per year. </a:t>
            </a:r>
          </a:p>
          <a:p>
            <a:endParaRPr lang="en-US" sz="1100" dirty="0"/>
          </a:p>
          <a:p>
            <a:r>
              <a:rPr lang="en-US" sz="1100" dirty="0"/>
              <a:t>The data shown reflects funding for 2013-2016 ranging from the year the program was put into place to the final year within the dataset of fatal accidents used to compare. </a:t>
            </a:r>
          </a:p>
        </p:txBody>
      </p:sp>
    </p:spTree>
    <p:extLst>
      <p:ext uri="{BB962C8B-B14F-4D97-AF65-F5344CB8AC3E}">
        <p14:creationId xmlns:p14="http://schemas.microsoft.com/office/powerpoint/2010/main" val="339083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B7E1-C6B7-6AD7-D080-4911603C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841972"/>
            <a:ext cx="9144000" cy="11226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Total Fatal Accidents Per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CB835-15B1-70FF-CE08-6D83FAB5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59" y="1403287"/>
            <a:ext cx="6450965" cy="3663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C8C52-B681-D3F6-439C-8E0B7F49231F}"/>
              </a:ext>
            </a:extLst>
          </p:cNvPr>
          <p:cNvSpPr txBox="1"/>
          <p:nvPr/>
        </p:nvSpPr>
        <p:spPr>
          <a:xfrm>
            <a:off x="7795491" y="1671782"/>
            <a:ext cx="2752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total # of fatal accidents per year took a dip between 2013-2014. This is the year that HSIP was put into place and received funding. When reviewing the two graphs, there’s an inverse relationship implying that the increases in funding might’ve played a part in the reduction of overall accidents. </a:t>
            </a:r>
          </a:p>
          <a:p>
            <a:endParaRPr lang="en-US" sz="1200" dirty="0"/>
          </a:p>
          <a:p>
            <a:r>
              <a:rPr lang="en-US" sz="1200" dirty="0"/>
              <a:t>Towards the end of the program’s initial term, the funding decreased. When the funding was reduced, the overall number of accidents began to rise again. </a:t>
            </a:r>
          </a:p>
        </p:txBody>
      </p:sp>
    </p:spTree>
    <p:extLst>
      <p:ext uri="{BB962C8B-B14F-4D97-AF65-F5344CB8AC3E}">
        <p14:creationId xmlns:p14="http://schemas.microsoft.com/office/powerpoint/2010/main" val="11265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BE98-D4F0-C8DD-F5AD-B22C710A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840509"/>
            <a:ext cx="9144000" cy="95207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Intersection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2655B-BA3B-B259-C5CD-82B925AF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2" y="1514765"/>
            <a:ext cx="5472044" cy="4091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FED01-FCB9-AC06-3D4F-2046BD6C269E}"/>
              </a:ext>
            </a:extLst>
          </p:cNvPr>
          <p:cNvSpPr txBox="1"/>
          <p:nvPr/>
        </p:nvSpPr>
        <p:spPr>
          <a:xfrm>
            <a:off x="6400800" y="1662545"/>
            <a:ext cx="38748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When looking at the dataset of fatal accidents from 2012-2016, the most common type of roadway where accidents occurred were Urban-Minor Arterial roads. Urban-minor arterial intersections are roadways that are a step down from highways. These roads connect urban neighborhoods to the major highways. </a:t>
            </a:r>
          </a:p>
          <a:p>
            <a:endParaRPr lang="en-US" sz="1200" dirty="0"/>
          </a:p>
          <a:p>
            <a:r>
              <a:rPr lang="en-US" sz="1200" dirty="0"/>
              <a:t>There wouldn't be a way to limit this as these roadways are necessary for people living within a small urban area to navigate to other locations outside of their neighborhood.</a:t>
            </a:r>
          </a:p>
          <a:p>
            <a:endParaRPr lang="en-US" sz="1200" dirty="0"/>
          </a:p>
          <a:p>
            <a:r>
              <a:rPr lang="en-US" sz="1200" dirty="0"/>
              <a:t>For urban areas, collector streets have the least # of accidents within the dataset. It may be helpful to begin paving more collector streets that connect the arterials. </a:t>
            </a:r>
            <a:r>
              <a:rPr lang="en-US" sz="1200"/>
              <a:t>This </a:t>
            </a:r>
            <a:r>
              <a:rPr lang="en-US" sz="1200" dirty="0"/>
              <a:t>way, more people may avoid the arterials for a portion of their trip and only use it when necessary.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45772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RegularSeedRightStep">
      <a:dk1>
        <a:srgbClr val="000000"/>
      </a:dk1>
      <a:lt1>
        <a:srgbClr val="FFFFFF"/>
      </a:lt1>
      <a:dk2>
        <a:srgbClr val="3C3522"/>
      </a:dk2>
      <a:lt2>
        <a:srgbClr val="E2E7E8"/>
      </a:lt2>
      <a:accent1>
        <a:srgbClr val="C3644D"/>
      </a:accent1>
      <a:accent2>
        <a:srgbClr val="B1833B"/>
      </a:accent2>
      <a:accent3>
        <a:srgbClr val="A5A842"/>
      </a:accent3>
      <a:accent4>
        <a:srgbClr val="7DB13B"/>
      </a:accent4>
      <a:accent5>
        <a:srgbClr val="58B748"/>
      </a:accent5>
      <a:accent6>
        <a:srgbClr val="3BB15C"/>
      </a:accent6>
      <a:hlink>
        <a:srgbClr val="368EA3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311</Words>
  <Application>Microsoft Office PowerPoint</Application>
  <PresentationFormat>Widescreen</PresentationFormat>
  <Paragraphs>17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Aharoni</vt:lpstr>
      <vt:lpstr>Arial</vt:lpstr>
      <vt:lpstr>Avenir Next LT Pro</vt:lpstr>
      <vt:lpstr>PrismaticVTI</vt:lpstr>
      <vt:lpstr>Safety improvement measures for Arizona Roadways</vt:lpstr>
      <vt:lpstr>Highway Safety Improvement Program (HSIP)</vt:lpstr>
      <vt:lpstr>HSIP Funding</vt:lpstr>
      <vt:lpstr>Total Fatal Accidents Per Year</vt:lpstr>
      <vt:lpstr>Intersection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Hennessy</dc:creator>
  <cp:lastModifiedBy>Mike Hennessy</cp:lastModifiedBy>
  <cp:revision>2</cp:revision>
  <dcterms:created xsi:type="dcterms:W3CDTF">2024-08-01T04:25:44Z</dcterms:created>
  <dcterms:modified xsi:type="dcterms:W3CDTF">2024-08-01T04:49:50Z</dcterms:modified>
</cp:coreProperties>
</file>